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59"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F8717-A75B-46BF-ABEC-98AC7601FE20}" type="doc">
      <dgm:prSet loTypeId="urn:microsoft.com/office/officeart/2005/8/layout/process1" loCatId="process" qsTypeId="urn:microsoft.com/office/officeart/2005/8/quickstyle/simple1" qsCatId="simple" csTypeId="urn:microsoft.com/office/officeart/2005/8/colors/accent1_2" csCatId="accent1" phldr="1"/>
      <dgm:spPr/>
    </dgm:pt>
    <dgm:pt modelId="{08EE0067-C618-4D63-803F-DEDC36E8B6FF}">
      <dgm:prSet phldrT="[Text]"/>
      <dgm:spPr/>
      <dgm:t>
        <a:bodyPr/>
        <a:lstStyle/>
        <a:p>
          <a:r>
            <a:rPr lang="en-US"/>
            <a:t>Sự bùng nổ của CNTT</a:t>
          </a:r>
          <a:endParaRPr lang="vi-VN"/>
        </a:p>
      </dgm:t>
    </dgm:pt>
    <dgm:pt modelId="{7FFA9514-FE7C-4423-BCC6-DEA644F39937}" type="parTrans" cxnId="{4BF89ABE-BFFD-413B-8AB7-0D7AF082E5BE}">
      <dgm:prSet/>
      <dgm:spPr/>
      <dgm:t>
        <a:bodyPr/>
        <a:lstStyle/>
        <a:p>
          <a:endParaRPr lang="vi-VN"/>
        </a:p>
      </dgm:t>
    </dgm:pt>
    <dgm:pt modelId="{B49CB8EB-77DD-4BBD-BB19-A571B581839B}" type="sibTrans" cxnId="{4BF89ABE-BFFD-413B-8AB7-0D7AF082E5BE}">
      <dgm:prSet/>
      <dgm:spPr/>
      <dgm:t>
        <a:bodyPr/>
        <a:lstStyle/>
        <a:p>
          <a:endParaRPr lang="vi-VN"/>
        </a:p>
      </dgm:t>
    </dgm:pt>
    <dgm:pt modelId="{2B83820B-AFDC-4121-BADC-FC724BD7A417}">
      <dgm:prSet phldrT="[Text]"/>
      <dgm:spPr/>
      <dgm:t>
        <a:bodyPr/>
        <a:lstStyle/>
        <a:p>
          <a:r>
            <a:rPr lang="en-US"/>
            <a:t>Sự gia tăng của phần mềm, … về cả số lượng và chất lượng</a:t>
          </a:r>
          <a:endParaRPr lang="vi-VN"/>
        </a:p>
      </dgm:t>
    </dgm:pt>
    <dgm:pt modelId="{4F4FC00D-379C-49D7-B90C-4CF3616EDE57}" type="parTrans" cxnId="{27CF7593-D069-4104-A309-C157E1A6F10A}">
      <dgm:prSet/>
      <dgm:spPr/>
      <dgm:t>
        <a:bodyPr/>
        <a:lstStyle/>
        <a:p>
          <a:endParaRPr lang="vi-VN"/>
        </a:p>
      </dgm:t>
    </dgm:pt>
    <dgm:pt modelId="{83EEAEC7-D189-4B56-A62E-64B742DFA00D}" type="sibTrans" cxnId="{27CF7593-D069-4104-A309-C157E1A6F10A}">
      <dgm:prSet/>
      <dgm:spPr/>
      <dgm:t>
        <a:bodyPr/>
        <a:lstStyle/>
        <a:p>
          <a:endParaRPr lang="vi-VN"/>
        </a:p>
      </dgm:t>
    </dgm:pt>
    <dgm:pt modelId="{5AAFD647-B197-4CFC-A5BF-47BDC1CE74A2}">
      <dgm:prSet phldrT="[Text]"/>
      <dgm:spPr/>
      <dgm:t>
        <a:bodyPr/>
        <a:lstStyle/>
        <a:p>
          <a:r>
            <a:rPr lang="en-US"/>
            <a:t>Công tác kiểm thử càng trở nên quan trọng</a:t>
          </a:r>
          <a:endParaRPr lang="vi-VN"/>
        </a:p>
      </dgm:t>
    </dgm:pt>
    <dgm:pt modelId="{9B234566-AE27-4023-94BA-B4C071077DA3}" type="parTrans" cxnId="{D2D62801-0380-4650-8106-DEAECC2B5893}">
      <dgm:prSet/>
      <dgm:spPr/>
      <dgm:t>
        <a:bodyPr/>
        <a:lstStyle/>
        <a:p>
          <a:endParaRPr lang="vi-VN"/>
        </a:p>
      </dgm:t>
    </dgm:pt>
    <dgm:pt modelId="{DF76ED15-1C9F-4B85-9BB7-56FF309A1E4C}" type="sibTrans" cxnId="{D2D62801-0380-4650-8106-DEAECC2B5893}">
      <dgm:prSet/>
      <dgm:spPr/>
      <dgm:t>
        <a:bodyPr/>
        <a:lstStyle/>
        <a:p>
          <a:endParaRPr lang="vi-VN"/>
        </a:p>
      </dgm:t>
    </dgm:pt>
    <dgm:pt modelId="{90071C64-76E6-41DB-A239-D6A72A6B2750}" type="pres">
      <dgm:prSet presAssocID="{3FAF8717-A75B-46BF-ABEC-98AC7601FE20}" presName="Name0" presStyleCnt="0">
        <dgm:presLayoutVars>
          <dgm:dir/>
          <dgm:resizeHandles val="exact"/>
        </dgm:presLayoutVars>
      </dgm:prSet>
      <dgm:spPr/>
    </dgm:pt>
    <dgm:pt modelId="{A657BCB4-5E1F-436A-BFC9-3A62CC8E7200}" type="pres">
      <dgm:prSet presAssocID="{08EE0067-C618-4D63-803F-DEDC36E8B6FF}" presName="node" presStyleLbl="node1" presStyleIdx="0" presStyleCnt="3">
        <dgm:presLayoutVars>
          <dgm:bulletEnabled val="1"/>
        </dgm:presLayoutVars>
      </dgm:prSet>
      <dgm:spPr/>
    </dgm:pt>
    <dgm:pt modelId="{1CC240A3-58DD-48EF-932D-BCFE8B4B0AE1}" type="pres">
      <dgm:prSet presAssocID="{B49CB8EB-77DD-4BBD-BB19-A571B581839B}" presName="sibTrans" presStyleLbl="sibTrans2D1" presStyleIdx="0" presStyleCnt="2"/>
      <dgm:spPr/>
    </dgm:pt>
    <dgm:pt modelId="{DB3250E1-8281-4794-AF5A-5EAD9869CB2F}" type="pres">
      <dgm:prSet presAssocID="{B49CB8EB-77DD-4BBD-BB19-A571B581839B}" presName="connectorText" presStyleLbl="sibTrans2D1" presStyleIdx="0" presStyleCnt="2"/>
      <dgm:spPr/>
    </dgm:pt>
    <dgm:pt modelId="{DCF8099B-D507-41A0-9CB8-C904D1267E0A}" type="pres">
      <dgm:prSet presAssocID="{2B83820B-AFDC-4121-BADC-FC724BD7A417}" presName="node" presStyleLbl="node1" presStyleIdx="1" presStyleCnt="3">
        <dgm:presLayoutVars>
          <dgm:bulletEnabled val="1"/>
        </dgm:presLayoutVars>
      </dgm:prSet>
      <dgm:spPr/>
    </dgm:pt>
    <dgm:pt modelId="{1D339F41-EAC0-4B95-9044-217C7EBFB91C}" type="pres">
      <dgm:prSet presAssocID="{83EEAEC7-D189-4B56-A62E-64B742DFA00D}" presName="sibTrans" presStyleLbl="sibTrans2D1" presStyleIdx="1" presStyleCnt="2"/>
      <dgm:spPr/>
    </dgm:pt>
    <dgm:pt modelId="{481700F0-CA1B-4157-B481-C10E5ECAAE17}" type="pres">
      <dgm:prSet presAssocID="{83EEAEC7-D189-4B56-A62E-64B742DFA00D}" presName="connectorText" presStyleLbl="sibTrans2D1" presStyleIdx="1" presStyleCnt="2"/>
      <dgm:spPr/>
    </dgm:pt>
    <dgm:pt modelId="{4E6E6A2B-17B4-45AA-9F56-031552318CC5}" type="pres">
      <dgm:prSet presAssocID="{5AAFD647-B197-4CFC-A5BF-47BDC1CE74A2}" presName="node" presStyleLbl="node1" presStyleIdx="2" presStyleCnt="3">
        <dgm:presLayoutVars>
          <dgm:bulletEnabled val="1"/>
        </dgm:presLayoutVars>
      </dgm:prSet>
      <dgm:spPr/>
    </dgm:pt>
  </dgm:ptLst>
  <dgm:cxnLst>
    <dgm:cxn modelId="{D2D62801-0380-4650-8106-DEAECC2B5893}" srcId="{3FAF8717-A75B-46BF-ABEC-98AC7601FE20}" destId="{5AAFD647-B197-4CFC-A5BF-47BDC1CE74A2}" srcOrd="2" destOrd="0" parTransId="{9B234566-AE27-4023-94BA-B4C071077DA3}" sibTransId="{DF76ED15-1C9F-4B85-9BB7-56FF309A1E4C}"/>
    <dgm:cxn modelId="{537C0C09-40A7-4793-9E19-9C6FAE01F82F}" type="presOf" srcId="{83EEAEC7-D189-4B56-A62E-64B742DFA00D}" destId="{1D339F41-EAC0-4B95-9044-217C7EBFB91C}" srcOrd="0" destOrd="0" presId="urn:microsoft.com/office/officeart/2005/8/layout/process1"/>
    <dgm:cxn modelId="{461A2C0D-5393-4D8C-BF69-DBD257EFECAD}" type="presOf" srcId="{5AAFD647-B197-4CFC-A5BF-47BDC1CE74A2}" destId="{4E6E6A2B-17B4-45AA-9F56-031552318CC5}" srcOrd="0" destOrd="0" presId="urn:microsoft.com/office/officeart/2005/8/layout/process1"/>
    <dgm:cxn modelId="{D6ECD21A-B6F9-4630-A033-2F99023A2EC4}" type="presOf" srcId="{83EEAEC7-D189-4B56-A62E-64B742DFA00D}" destId="{481700F0-CA1B-4157-B481-C10E5ECAAE17}" srcOrd="1" destOrd="0" presId="urn:microsoft.com/office/officeart/2005/8/layout/process1"/>
    <dgm:cxn modelId="{8ADF2028-2F5C-40B2-B1B6-98714ED39CE4}" type="presOf" srcId="{08EE0067-C618-4D63-803F-DEDC36E8B6FF}" destId="{A657BCB4-5E1F-436A-BFC9-3A62CC8E7200}" srcOrd="0" destOrd="0" presId="urn:microsoft.com/office/officeart/2005/8/layout/process1"/>
    <dgm:cxn modelId="{27CF7593-D069-4104-A309-C157E1A6F10A}" srcId="{3FAF8717-A75B-46BF-ABEC-98AC7601FE20}" destId="{2B83820B-AFDC-4121-BADC-FC724BD7A417}" srcOrd="1" destOrd="0" parTransId="{4F4FC00D-379C-49D7-B90C-4CF3616EDE57}" sibTransId="{83EEAEC7-D189-4B56-A62E-64B742DFA00D}"/>
    <dgm:cxn modelId="{647EEBB5-2134-4F23-9FD6-1A14B24EFBA7}" type="presOf" srcId="{B49CB8EB-77DD-4BBD-BB19-A571B581839B}" destId="{DB3250E1-8281-4794-AF5A-5EAD9869CB2F}" srcOrd="1" destOrd="0" presId="urn:microsoft.com/office/officeart/2005/8/layout/process1"/>
    <dgm:cxn modelId="{C1A2FDBC-3964-43F1-9AB7-9A37186BC094}" type="presOf" srcId="{B49CB8EB-77DD-4BBD-BB19-A571B581839B}" destId="{1CC240A3-58DD-48EF-932D-BCFE8B4B0AE1}" srcOrd="0" destOrd="0" presId="urn:microsoft.com/office/officeart/2005/8/layout/process1"/>
    <dgm:cxn modelId="{4BF89ABE-BFFD-413B-8AB7-0D7AF082E5BE}" srcId="{3FAF8717-A75B-46BF-ABEC-98AC7601FE20}" destId="{08EE0067-C618-4D63-803F-DEDC36E8B6FF}" srcOrd="0" destOrd="0" parTransId="{7FFA9514-FE7C-4423-BCC6-DEA644F39937}" sibTransId="{B49CB8EB-77DD-4BBD-BB19-A571B581839B}"/>
    <dgm:cxn modelId="{5CD073C4-3DBE-4FBC-AA01-DE84C08DB907}" type="presOf" srcId="{2B83820B-AFDC-4121-BADC-FC724BD7A417}" destId="{DCF8099B-D507-41A0-9CB8-C904D1267E0A}" srcOrd="0" destOrd="0" presId="urn:microsoft.com/office/officeart/2005/8/layout/process1"/>
    <dgm:cxn modelId="{338F69F2-45A8-4DE2-802B-D673577FC13D}" type="presOf" srcId="{3FAF8717-A75B-46BF-ABEC-98AC7601FE20}" destId="{90071C64-76E6-41DB-A239-D6A72A6B2750}" srcOrd="0" destOrd="0" presId="urn:microsoft.com/office/officeart/2005/8/layout/process1"/>
    <dgm:cxn modelId="{6AF8A355-C476-4B10-BA9E-73D34E278482}" type="presParOf" srcId="{90071C64-76E6-41DB-A239-D6A72A6B2750}" destId="{A657BCB4-5E1F-436A-BFC9-3A62CC8E7200}" srcOrd="0" destOrd="0" presId="urn:microsoft.com/office/officeart/2005/8/layout/process1"/>
    <dgm:cxn modelId="{57A44C50-4E64-4A12-A633-E0D25A1041C1}" type="presParOf" srcId="{90071C64-76E6-41DB-A239-D6A72A6B2750}" destId="{1CC240A3-58DD-48EF-932D-BCFE8B4B0AE1}" srcOrd="1" destOrd="0" presId="urn:microsoft.com/office/officeart/2005/8/layout/process1"/>
    <dgm:cxn modelId="{BD536C55-A438-4FD3-AD81-1B98BA01B50D}" type="presParOf" srcId="{1CC240A3-58DD-48EF-932D-BCFE8B4B0AE1}" destId="{DB3250E1-8281-4794-AF5A-5EAD9869CB2F}" srcOrd="0" destOrd="0" presId="urn:microsoft.com/office/officeart/2005/8/layout/process1"/>
    <dgm:cxn modelId="{0B93A7C0-CB17-47A5-B46B-6D978636508A}" type="presParOf" srcId="{90071C64-76E6-41DB-A239-D6A72A6B2750}" destId="{DCF8099B-D507-41A0-9CB8-C904D1267E0A}" srcOrd="2" destOrd="0" presId="urn:microsoft.com/office/officeart/2005/8/layout/process1"/>
    <dgm:cxn modelId="{57349E82-BB92-4529-8DC3-A9A3448E9162}" type="presParOf" srcId="{90071C64-76E6-41DB-A239-D6A72A6B2750}" destId="{1D339F41-EAC0-4B95-9044-217C7EBFB91C}" srcOrd="3" destOrd="0" presId="urn:microsoft.com/office/officeart/2005/8/layout/process1"/>
    <dgm:cxn modelId="{23DED84B-F4B5-4D0F-B09E-8D863BD79B04}" type="presParOf" srcId="{1D339F41-EAC0-4B95-9044-217C7EBFB91C}" destId="{481700F0-CA1B-4157-B481-C10E5ECAAE17}" srcOrd="0" destOrd="0" presId="urn:microsoft.com/office/officeart/2005/8/layout/process1"/>
    <dgm:cxn modelId="{14B7EBBE-B6BD-4203-9A65-55CBAB3B3595}" type="presParOf" srcId="{90071C64-76E6-41DB-A239-D6A72A6B2750}" destId="{4E6E6A2B-17B4-45AA-9F56-031552318CC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7BCB4-5E1F-436A-BFC9-3A62CC8E7200}">
      <dsp:nvSpPr>
        <dsp:cNvPr id="0" name=""/>
        <dsp:cNvSpPr/>
      </dsp:nvSpPr>
      <dsp:spPr>
        <a:xfrm>
          <a:off x="8706" y="990178"/>
          <a:ext cx="2602259" cy="156135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Sự bùng nổ của CNTT</a:t>
          </a:r>
          <a:endParaRPr lang="vi-VN" sz="2300" kern="1200"/>
        </a:p>
      </dsp:txBody>
      <dsp:txXfrm>
        <a:off x="54437" y="1035909"/>
        <a:ext cx="2510797" cy="1469893"/>
      </dsp:txXfrm>
    </dsp:sp>
    <dsp:sp modelId="{1CC240A3-58DD-48EF-932D-BCFE8B4B0AE1}">
      <dsp:nvSpPr>
        <dsp:cNvPr id="0" name=""/>
        <dsp:cNvSpPr/>
      </dsp:nvSpPr>
      <dsp:spPr>
        <a:xfrm>
          <a:off x="2871192" y="1448175"/>
          <a:ext cx="551679" cy="6453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vi-VN" sz="1800" kern="1200"/>
        </a:p>
      </dsp:txBody>
      <dsp:txXfrm>
        <a:off x="2871192" y="1577247"/>
        <a:ext cx="386175" cy="387216"/>
      </dsp:txXfrm>
    </dsp:sp>
    <dsp:sp modelId="{DCF8099B-D507-41A0-9CB8-C904D1267E0A}">
      <dsp:nvSpPr>
        <dsp:cNvPr id="0" name=""/>
        <dsp:cNvSpPr/>
      </dsp:nvSpPr>
      <dsp:spPr>
        <a:xfrm>
          <a:off x="3651870" y="990178"/>
          <a:ext cx="2602259" cy="156135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Sự gia tăng của phần mềm, … về cả số lượng và chất lượng</a:t>
          </a:r>
          <a:endParaRPr lang="vi-VN" sz="2300" kern="1200"/>
        </a:p>
      </dsp:txBody>
      <dsp:txXfrm>
        <a:off x="3697601" y="1035909"/>
        <a:ext cx="2510797" cy="1469893"/>
      </dsp:txXfrm>
    </dsp:sp>
    <dsp:sp modelId="{1D339F41-EAC0-4B95-9044-217C7EBFB91C}">
      <dsp:nvSpPr>
        <dsp:cNvPr id="0" name=""/>
        <dsp:cNvSpPr/>
      </dsp:nvSpPr>
      <dsp:spPr>
        <a:xfrm>
          <a:off x="6514355" y="1448175"/>
          <a:ext cx="551679" cy="6453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vi-VN" sz="1800" kern="1200"/>
        </a:p>
      </dsp:txBody>
      <dsp:txXfrm>
        <a:off x="6514355" y="1577247"/>
        <a:ext cx="386175" cy="387216"/>
      </dsp:txXfrm>
    </dsp:sp>
    <dsp:sp modelId="{4E6E6A2B-17B4-45AA-9F56-031552318CC5}">
      <dsp:nvSpPr>
        <dsp:cNvPr id="0" name=""/>
        <dsp:cNvSpPr/>
      </dsp:nvSpPr>
      <dsp:spPr>
        <a:xfrm>
          <a:off x="7295033" y="990178"/>
          <a:ext cx="2602259" cy="156135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Công tác kiểm thử càng trở nên quan trọng</a:t>
          </a:r>
          <a:endParaRPr lang="vi-VN" sz="2300" kern="1200"/>
        </a:p>
      </dsp:txBody>
      <dsp:txXfrm>
        <a:off x="7340764" y="1035909"/>
        <a:ext cx="2510797" cy="14698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12/23/2022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12/23/2022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A037-4714-49A4-BE66-C7C14CCAC36A}"/>
              </a:ext>
            </a:extLst>
          </p:cNvPr>
          <p:cNvSpPr>
            <a:spLocks noGrp="1"/>
          </p:cNvSpPr>
          <p:nvPr>
            <p:ph type="ctrTitle"/>
          </p:nvPr>
        </p:nvSpPr>
        <p:spPr>
          <a:xfrm>
            <a:off x="1876424" y="1667435"/>
            <a:ext cx="8791575" cy="1842528"/>
          </a:xfrm>
        </p:spPr>
        <p:txBody>
          <a:bodyPr/>
          <a:lstStyle/>
          <a:p>
            <a:r>
              <a:rPr lang="en-US"/>
              <a:t>Kiểm thử tự Động với công cụ selenium ide</a:t>
            </a:r>
            <a:endParaRPr lang="vi-VN"/>
          </a:p>
        </p:txBody>
      </p:sp>
      <p:sp>
        <p:nvSpPr>
          <p:cNvPr id="3" name="Subtitle 2">
            <a:extLst>
              <a:ext uri="{FF2B5EF4-FFF2-40B4-BE49-F238E27FC236}">
                <a16:creationId xmlns:a16="http://schemas.microsoft.com/office/drawing/2014/main" id="{601C1DB8-A2F2-4DCE-89B9-D7B5EEA94F9A}"/>
              </a:ext>
            </a:extLst>
          </p:cNvPr>
          <p:cNvSpPr>
            <a:spLocks noGrp="1"/>
          </p:cNvSpPr>
          <p:nvPr>
            <p:ph type="subTitle" idx="1"/>
          </p:nvPr>
        </p:nvSpPr>
        <p:spPr/>
        <p:txBody>
          <a:bodyPr/>
          <a:lstStyle/>
          <a:p>
            <a:r>
              <a:rPr lang="en-US"/>
              <a:t>HỌ VÀ TÊN: TRẦN ANH TUẤN – 1911065079</a:t>
            </a:r>
          </a:p>
          <a:p>
            <a:r>
              <a:rPr lang="en-US"/>
              <a:t>GVHD: TS. PHAN THANH HY</a:t>
            </a:r>
            <a:endParaRPr lang="vi-VN"/>
          </a:p>
        </p:txBody>
      </p:sp>
      <p:pic>
        <p:nvPicPr>
          <p:cNvPr id="1026" name="Picture 2" descr="Ý nghĩa logo Đại học Công nghệ Tp.HCM (HUTECH)">
            <a:extLst>
              <a:ext uri="{FF2B5EF4-FFF2-40B4-BE49-F238E27FC236}">
                <a16:creationId xmlns:a16="http://schemas.microsoft.com/office/drawing/2014/main" id="{A017DC64-FA9A-4564-8837-475AAD5E7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4053225" cy="1299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456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123CC-004A-4EF0-B17B-BE93986731B4}"/>
              </a:ext>
            </a:extLst>
          </p:cNvPr>
          <p:cNvSpPr>
            <a:spLocks noGrp="1"/>
          </p:cNvSpPr>
          <p:nvPr>
            <p:ph type="title"/>
          </p:nvPr>
        </p:nvSpPr>
        <p:spPr>
          <a:xfrm>
            <a:off x="3097306" y="2052871"/>
            <a:ext cx="6324599" cy="1478570"/>
          </a:xfrm>
        </p:spPr>
        <p:txBody>
          <a:bodyPr/>
          <a:lstStyle/>
          <a:p>
            <a:r>
              <a:rPr lang="vi-VN"/>
              <a:t>Ứng dụng selenium ide</a:t>
            </a:r>
          </a:p>
        </p:txBody>
      </p:sp>
    </p:spTree>
    <p:extLst>
      <p:ext uri="{BB962C8B-B14F-4D97-AF65-F5344CB8AC3E}">
        <p14:creationId xmlns:p14="http://schemas.microsoft.com/office/powerpoint/2010/main" val="2510151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8DE0-689C-4C0D-83C0-94E2591A9E98}"/>
              </a:ext>
            </a:extLst>
          </p:cNvPr>
          <p:cNvSpPr>
            <a:spLocks noGrp="1"/>
          </p:cNvSpPr>
          <p:nvPr>
            <p:ph type="title"/>
          </p:nvPr>
        </p:nvSpPr>
        <p:spPr/>
        <p:txBody>
          <a:bodyPr/>
          <a:lstStyle/>
          <a:p>
            <a:r>
              <a:rPr lang="vi-VN"/>
              <a:t>Đối tượng test</a:t>
            </a:r>
          </a:p>
        </p:txBody>
      </p:sp>
      <p:sp>
        <p:nvSpPr>
          <p:cNvPr id="3" name="Content Placeholder 2">
            <a:extLst>
              <a:ext uri="{FF2B5EF4-FFF2-40B4-BE49-F238E27FC236}">
                <a16:creationId xmlns:a16="http://schemas.microsoft.com/office/drawing/2014/main" id="{E5E23894-5513-4600-83AC-BB9BCFDBF25E}"/>
              </a:ext>
            </a:extLst>
          </p:cNvPr>
          <p:cNvSpPr>
            <a:spLocks noGrp="1"/>
          </p:cNvSpPr>
          <p:nvPr>
            <p:ph idx="1"/>
          </p:nvPr>
        </p:nvSpPr>
        <p:spPr/>
        <p:txBody>
          <a:bodyPr/>
          <a:lstStyle/>
          <a:p>
            <a:r>
              <a:rPr lang="vi-VN"/>
              <a:t>2 trang web là đăng nhập và đăng ký tài khoản.</a:t>
            </a:r>
          </a:p>
        </p:txBody>
      </p:sp>
    </p:spTree>
    <p:extLst>
      <p:ext uri="{BB962C8B-B14F-4D97-AF65-F5344CB8AC3E}">
        <p14:creationId xmlns:p14="http://schemas.microsoft.com/office/powerpoint/2010/main" val="2844047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8DE0-689C-4C0D-83C0-94E2591A9E98}"/>
              </a:ext>
            </a:extLst>
          </p:cNvPr>
          <p:cNvSpPr>
            <a:spLocks noGrp="1"/>
          </p:cNvSpPr>
          <p:nvPr>
            <p:ph type="title"/>
          </p:nvPr>
        </p:nvSpPr>
        <p:spPr>
          <a:xfrm>
            <a:off x="1143001" y="537882"/>
            <a:ext cx="9905998" cy="815788"/>
          </a:xfrm>
        </p:spPr>
        <p:txBody>
          <a:bodyPr/>
          <a:lstStyle/>
          <a:p>
            <a:r>
              <a:rPr lang="vi-VN"/>
              <a:t>Testcase</a:t>
            </a:r>
          </a:p>
        </p:txBody>
      </p:sp>
      <p:pic>
        <p:nvPicPr>
          <p:cNvPr id="7" name="Picture 6">
            <a:extLst>
              <a:ext uri="{FF2B5EF4-FFF2-40B4-BE49-F238E27FC236}">
                <a16:creationId xmlns:a16="http://schemas.microsoft.com/office/drawing/2014/main" id="{DB94EA27-0151-4719-8AE0-4D6B7A01EE72}"/>
              </a:ext>
            </a:extLst>
          </p:cNvPr>
          <p:cNvPicPr>
            <a:picLocks noChangeAspect="1"/>
          </p:cNvPicPr>
          <p:nvPr/>
        </p:nvPicPr>
        <p:blipFill>
          <a:blip r:embed="rId2"/>
          <a:stretch>
            <a:fillRect/>
          </a:stretch>
        </p:blipFill>
        <p:spPr>
          <a:xfrm>
            <a:off x="1261577" y="1353670"/>
            <a:ext cx="9883997" cy="4999153"/>
          </a:xfrm>
          <a:prstGeom prst="rect">
            <a:avLst/>
          </a:prstGeom>
        </p:spPr>
      </p:pic>
    </p:spTree>
    <p:extLst>
      <p:ext uri="{BB962C8B-B14F-4D97-AF65-F5344CB8AC3E}">
        <p14:creationId xmlns:p14="http://schemas.microsoft.com/office/powerpoint/2010/main" val="3841208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8DE0-689C-4C0D-83C0-94E2591A9E98}"/>
              </a:ext>
            </a:extLst>
          </p:cNvPr>
          <p:cNvSpPr>
            <a:spLocks noGrp="1"/>
          </p:cNvSpPr>
          <p:nvPr>
            <p:ph type="title"/>
          </p:nvPr>
        </p:nvSpPr>
        <p:spPr>
          <a:xfrm>
            <a:off x="1143001" y="537882"/>
            <a:ext cx="9905998" cy="815788"/>
          </a:xfrm>
        </p:spPr>
        <p:txBody>
          <a:bodyPr/>
          <a:lstStyle/>
          <a:p>
            <a:r>
              <a:rPr lang="vi-VN"/>
              <a:t>Testcase</a:t>
            </a:r>
          </a:p>
        </p:txBody>
      </p:sp>
      <p:pic>
        <p:nvPicPr>
          <p:cNvPr id="6" name="Picture 5">
            <a:extLst>
              <a:ext uri="{FF2B5EF4-FFF2-40B4-BE49-F238E27FC236}">
                <a16:creationId xmlns:a16="http://schemas.microsoft.com/office/drawing/2014/main" id="{FD2C3EC9-51B4-40E8-A090-4EF1AD47B5B6}"/>
              </a:ext>
            </a:extLst>
          </p:cNvPr>
          <p:cNvPicPr>
            <a:picLocks noChangeAspect="1"/>
          </p:cNvPicPr>
          <p:nvPr/>
        </p:nvPicPr>
        <p:blipFill>
          <a:blip r:embed="rId2"/>
          <a:stretch>
            <a:fillRect/>
          </a:stretch>
        </p:blipFill>
        <p:spPr>
          <a:xfrm>
            <a:off x="1157812" y="2026798"/>
            <a:ext cx="9876376" cy="2804403"/>
          </a:xfrm>
          <a:prstGeom prst="rect">
            <a:avLst/>
          </a:prstGeom>
        </p:spPr>
      </p:pic>
    </p:spTree>
    <p:extLst>
      <p:ext uri="{BB962C8B-B14F-4D97-AF65-F5344CB8AC3E}">
        <p14:creationId xmlns:p14="http://schemas.microsoft.com/office/powerpoint/2010/main" val="207505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8DE0-689C-4C0D-83C0-94E2591A9E98}"/>
              </a:ext>
            </a:extLst>
          </p:cNvPr>
          <p:cNvSpPr>
            <a:spLocks noGrp="1"/>
          </p:cNvSpPr>
          <p:nvPr>
            <p:ph type="title"/>
          </p:nvPr>
        </p:nvSpPr>
        <p:spPr>
          <a:xfrm>
            <a:off x="1143001" y="537882"/>
            <a:ext cx="9905998" cy="815788"/>
          </a:xfrm>
        </p:spPr>
        <p:txBody>
          <a:bodyPr/>
          <a:lstStyle/>
          <a:p>
            <a:r>
              <a:rPr lang="vi-VN"/>
              <a:t>Testcase</a:t>
            </a:r>
          </a:p>
        </p:txBody>
      </p:sp>
      <p:pic>
        <p:nvPicPr>
          <p:cNvPr id="5" name="Picture 4">
            <a:extLst>
              <a:ext uri="{FF2B5EF4-FFF2-40B4-BE49-F238E27FC236}">
                <a16:creationId xmlns:a16="http://schemas.microsoft.com/office/drawing/2014/main" id="{B0CABB9C-92E1-42C1-BAC1-6D41DCDAFB1F}"/>
              </a:ext>
            </a:extLst>
          </p:cNvPr>
          <p:cNvPicPr>
            <a:picLocks noChangeAspect="1"/>
          </p:cNvPicPr>
          <p:nvPr/>
        </p:nvPicPr>
        <p:blipFill>
          <a:blip r:embed="rId2"/>
          <a:stretch>
            <a:fillRect/>
          </a:stretch>
        </p:blipFill>
        <p:spPr>
          <a:xfrm>
            <a:off x="1143001" y="1246998"/>
            <a:ext cx="10120237" cy="4991533"/>
          </a:xfrm>
          <a:prstGeom prst="rect">
            <a:avLst/>
          </a:prstGeom>
        </p:spPr>
      </p:pic>
    </p:spTree>
    <p:extLst>
      <p:ext uri="{BB962C8B-B14F-4D97-AF65-F5344CB8AC3E}">
        <p14:creationId xmlns:p14="http://schemas.microsoft.com/office/powerpoint/2010/main" val="604914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8DE0-689C-4C0D-83C0-94E2591A9E98}"/>
              </a:ext>
            </a:extLst>
          </p:cNvPr>
          <p:cNvSpPr>
            <a:spLocks noGrp="1"/>
          </p:cNvSpPr>
          <p:nvPr>
            <p:ph type="title"/>
          </p:nvPr>
        </p:nvSpPr>
        <p:spPr>
          <a:xfrm>
            <a:off x="1143001" y="537882"/>
            <a:ext cx="9905998" cy="815788"/>
          </a:xfrm>
        </p:spPr>
        <p:txBody>
          <a:bodyPr/>
          <a:lstStyle/>
          <a:p>
            <a:r>
              <a:rPr lang="vi-VN"/>
              <a:t>Testcase</a:t>
            </a:r>
          </a:p>
        </p:txBody>
      </p:sp>
      <p:pic>
        <p:nvPicPr>
          <p:cNvPr id="4" name="Picture 3">
            <a:extLst>
              <a:ext uri="{FF2B5EF4-FFF2-40B4-BE49-F238E27FC236}">
                <a16:creationId xmlns:a16="http://schemas.microsoft.com/office/drawing/2014/main" id="{CEAC3FC8-3606-4641-9319-9152CD1F1252}"/>
              </a:ext>
            </a:extLst>
          </p:cNvPr>
          <p:cNvPicPr>
            <a:picLocks noChangeAspect="1"/>
          </p:cNvPicPr>
          <p:nvPr/>
        </p:nvPicPr>
        <p:blipFill>
          <a:blip r:embed="rId2"/>
          <a:stretch>
            <a:fillRect/>
          </a:stretch>
        </p:blipFill>
        <p:spPr>
          <a:xfrm>
            <a:off x="1143001" y="1353670"/>
            <a:ext cx="10112616" cy="4587638"/>
          </a:xfrm>
          <a:prstGeom prst="rect">
            <a:avLst/>
          </a:prstGeom>
        </p:spPr>
      </p:pic>
    </p:spTree>
    <p:extLst>
      <p:ext uri="{BB962C8B-B14F-4D97-AF65-F5344CB8AC3E}">
        <p14:creationId xmlns:p14="http://schemas.microsoft.com/office/powerpoint/2010/main" val="924646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8DE0-689C-4C0D-83C0-94E2591A9E98}"/>
              </a:ext>
            </a:extLst>
          </p:cNvPr>
          <p:cNvSpPr>
            <a:spLocks noGrp="1"/>
          </p:cNvSpPr>
          <p:nvPr>
            <p:ph type="title"/>
          </p:nvPr>
        </p:nvSpPr>
        <p:spPr>
          <a:xfrm>
            <a:off x="1143001" y="537882"/>
            <a:ext cx="9905998" cy="815788"/>
          </a:xfrm>
        </p:spPr>
        <p:txBody>
          <a:bodyPr/>
          <a:lstStyle/>
          <a:p>
            <a:r>
              <a:rPr lang="vi-VN"/>
              <a:t>Testcase</a:t>
            </a:r>
          </a:p>
        </p:txBody>
      </p:sp>
      <p:pic>
        <p:nvPicPr>
          <p:cNvPr id="5" name="Picture 4">
            <a:extLst>
              <a:ext uri="{FF2B5EF4-FFF2-40B4-BE49-F238E27FC236}">
                <a16:creationId xmlns:a16="http://schemas.microsoft.com/office/drawing/2014/main" id="{E47C10D3-9BEF-44DD-8FD2-D91F1ED2179E}"/>
              </a:ext>
            </a:extLst>
          </p:cNvPr>
          <p:cNvPicPr>
            <a:picLocks noChangeAspect="1"/>
          </p:cNvPicPr>
          <p:nvPr/>
        </p:nvPicPr>
        <p:blipFill>
          <a:blip r:embed="rId2"/>
          <a:stretch>
            <a:fillRect/>
          </a:stretch>
        </p:blipFill>
        <p:spPr>
          <a:xfrm>
            <a:off x="1143001" y="1559236"/>
            <a:ext cx="10120237" cy="4008467"/>
          </a:xfrm>
          <a:prstGeom prst="rect">
            <a:avLst/>
          </a:prstGeom>
        </p:spPr>
      </p:pic>
    </p:spTree>
    <p:extLst>
      <p:ext uri="{BB962C8B-B14F-4D97-AF65-F5344CB8AC3E}">
        <p14:creationId xmlns:p14="http://schemas.microsoft.com/office/powerpoint/2010/main" val="267130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8DE0-689C-4C0D-83C0-94E2591A9E98}"/>
              </a:ext>
            </a:extLst>
          </p:cNvPr>
          <p:cNvSpPr>
            <a:spLocks noGrp="1"/>
          </p:cNvSpPr>
          <p:nvPr>
            <p:ph type="title"/>
          </p:nvPr>
        </p:nvSpPr>
        <p:spPr/>
        <p:txBody>
          <a:bodyPr/>
          <a:lstStyle/>
          <a:p>
            <a:r>
              <a:rPr lang="vi-VN"/>
              <a:t>demo</a:t>
            </a:r>
          </a:p>
        </p:txBody>
      </p:sp>
      <p:pic>
        <p:nvPicPr>
          <p:cNvPr id="7" name="DEMO">
            <a:hlinkClick r:id="" action="ppaction://media"/>
            <a:extLst>
              <a:ext uri="{FF2B5EF4-FFF2-40B4-BE49-F238E27FC236}">
                <a16:creationId xmlns:a16="http://schemas.microsoft.com/office/drawing/2014/main" id="{83FA2647-3ADA-4F26-A4BF-51BAAB7210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6213"/>
            <a:ext cx="12192000" cy="6503987"/>
          </a:xfrm>
          <a:prstGeom prst="rect">
            <a:avLst/>
          </a:prstGeom>
        </p:spPr>
      </p:pic>
    </p:spTree>
    <p:extLst>
      <p:ext uri="{BB962C8B-B14F-4D97-AF65-F5344CB8AC3E}">
        <p14:creationId xmlns:p14="http://schemas.microsoft.com/office/powerpoint/2010/main" val="150787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8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14EA-F251-4881-91F7-9534B9CDE115}"/>
              </a:ext>
            </a:extLst>
          </p:cNvPr>
          <p:cNvSpPr>
            <a:spLocks noGrp="1"/>
          </p:cNvSpPr>
          <p:nvPr>
            <p:ph type="title"/>
          </p:nvPr>
        </p:nvSpPr>
        <p:spPr>
          <a:xfrm>
            <a:off x="1222096" y="2420424"/>
            <a:ext cx="9905998" cy="1478570"/>
          </a:xfrm>
        </p:spPr>
        <p:txBody>
          <a:bodyPr/>
          <a:lstStyle/>
          <a:p>
            <a:pPr algn="ctr"/>
            <a:r>
              <a:rPr lang="en-US"/>
              <a:t>SƠ LƯỢC VỀ KIỂM THỬ TỰ ĐỘNG</a:t>
            </a:r>
            <a:endParaRPr lang="vi-VN"/>
          </a:p>
        </p:txBody>
      </p:sp>
    </p:spTree>
    <p:extLst>
      <p:ext uri="{BB962C8B-B14F-4D97-AF65-F5344CB8AC3E}">
        <p14:creationId xmlns:p14="http://schemas.microsoft.com/office/powerpoint/2010/main" val="229298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7F46990-5CF0-49A9-B290-FCC0C822986C}"/>
              </a:ext>
            </a:extLst>
          </p:cNvPr>
          <p:cNvGraphicFramePr>
            <a:graphicFrameLocks noGrp="1"/>
          </p:cNvGraphicFramePr>
          <p:nvPr>
            <p:ph idx="1"/>
            <p:extLst>
              <p:ext uri="{D42A27DB-BD31-4B8C-83A1-F6EECF244321}">
                <p14:modId xmlns:p14="http://schemas.microsoft.com/office/powerpoint/2010/main" val="1834087697"/>
              </p:ext>
            </p:extLst>
          </p:nvPr>
        </p:nvGraphicFramePr>
        <p:xfrm>
          <a:off x="1222095" y="1245441"/>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217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9F01-68CA-49C8-9649-162E33AEFC02}"/>
              </a:ext>
            </a:extLst>
          </p:cNvPr>
          <p:cNvSpPr>
            <a:spLocks noGrp="1"/>
          </p:cNvSpPr>
          <p:nvPr>
            <p:ph type="title"/>
          </p:nvPr>
        </p:nvSpPr>
        <p:spPr/>
        <p:txBody>
          <a:bodyPr/>
          <a:lstStyle/>
          <a:p>
            <a:r>
              <a:rPr lang="en-US"/>
              <a:t>Kiểm thử là gì ?</a:t>
            </a:r>
            <a:endParaRPr lang="vi-VN"/>
          </a:p>
        </p:txBody>
      </p:sp>
      <p:sp>
        <p:nvSpPr>
          <p:cNvPr id="3" name="Content Placeholder 2">
            <a:extLst>
              <a:ext uri="{FF2B5EF4-FFF2-40B4-BE49-F238E27FC236}">
                <a16:creationId xmlns:a16="http://schemas.microsoft.com/office/drawing/2014/main" id="{6B73806A-F9E0-49F6-8B18-9705DC2A033E}"/>
              </a:ext>
            </a:extLst>
          </p:cNvPr>
          <p:cNvSpPr>
            <a:spLocks noGrp="1"/>
          </p:cNvSpPr>
          <p:nvPr>
            <p:ph idx="1"/>
          </p:nvPr>
        </p:nvSpPr>
        <p:spPr/>
        <p:txBody>
          <a:bodyPr/>
          <a:lstStyle/>
          <a:p>
            <a:r>
              <a:rPr lang="vi-VN" b="0" i="0">
                <a:effectLst/>
                <a:latin typeface="Open Sans" panose="020B0606030504020204" pitchFamily="34" charset="0"/>
              </a:rPr>
              <a:t>Kiểm thử phần mềm (software testing) là hoạt động nhằm tìm kiếm và phát hiện ra các lỗi của phần mềm, đảm bảo phần mềm chính xác, đúng và đầy đủ theo yêu cầu của khách hàng, yêu cầu của sản phẩm đã đặt ra.</a:t>
            </a:r>
          </a:p>
          <a:p>
            <a:r>
              <a:rPr lang="vi-VN">
                <a:latin typeface="Open Sans" panose="020B0606030504020204" pitchFamily="34" charset="0"/>
              </a:rPr>
              <a:t>Có vai trò rất quan trọng trong quá trình phát triển phần mềm thể hiện qua các khía cạnh: chi phí, thời gian, nhân lực.</a:t>
            </a:r>
            <a:endParaRPr lang="vi-VN"/>
          </a:p>
        </p:txBody>
      </p:sp>
    </p:spTree>
    <p:extLst>
      <p:ext uri="{BB962C8B-B14F-4D97-AF65-F5344CB8AC3E}">
        <p14:creationId xmlns:p14="http://schemas.microsoft.com/office/powerpoint/2010/main" val="373862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8B421-3FBA-42ED-9CC5-E74D0EF769B1}"/>
              </a:ext>
            </a:extLst>
          </p:cNvPr>
          <p:cNvSpPr>
            <a:spLocks noGrp="1"/>
          </p:cNvSpPr>
          <p:nvPr>
            <p:ph type="title"/>
          </p:nvPr>
        </p:nvSpPr>
        <p:spPr>
          <a:xfrm>
            <a:off x="1143001" y="400989"/>
            <a:ext cx="9905998" cy="1478570"/>
          </a:xfrm>
        </p:spPr>
        <p:txBody>
          <a:bodyPr/>
          <a:lstStyle/>
          <a:p>
            <a:r>
              <a:rPr lang="vi-VN"/>
              <a:t>Các loại kiểm thử</a:t>
            </a:r>
          </a:p>
        </p:txBody>
      </p:sp>
      <p:pic>
        <p:nvPicPr>
          <p:cNvPr id="2050" name="Picture 2" descr="Tổng quan về testing – Phần 2: Phân biệt các loại testing và thuật ngữ  chuyên ngành test | Từ coder đến developer – Tôi đi code dạo">
            <a:extLst>
              <a:ext uri="{FF2B5EF4-FFF2-40B4-BE49-F238E27FC236}">
                <a16:creationId xmlns:a16="http://schemas.microsoft.com/office/drawing/2014/main" id="{C9F7B6E0-CB66-45B5-8A5B-E269ECAD9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552" y="1861676"/>
            <a:ext cx="5402636" cy="437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98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B103-EED2-4B1F-AB4E-7DDD5597BB41}"/>
              </a:ext>
            </a:extLst>
          </p:cNvPr>
          <p:cNvSpPr>
            <a:spLocks noGrp="1"/>
          </p:cNvSpPr>
          <p:nvPr>
            <p:ph type="title"/>
          </p:nvPr>
        </p:nvSpPr>
        <p:spPr/>
        <p:txBody>
          <a:bodyPr/>
          <a:lstStyle/>
          <a:p>
            <a:r>
              <a:rPr lang="vi-VN"/>
              <a:t>Các mức độ kiểm thử</a:t>
            </a:r>
          </a:p>
        </p:txBody>
      </p:sp>
      <p:pic>
        <p:nvPicPr>
          <p:cNvPr id="5" name="Picture 4">
            <a:extLst>
              <a:ext uri="{FF2B5EF4-FFF2-40B4-BE49-F238E27FC236}">
                <a16:creationId xmlns:a16="http://schemas.microsoft.com/office/drawing/2014/main" id="{BD2C8215-BF15-4C8D-8CB6-F78172057B68}"/>
              </a:ext>
            </a:extLst>
          </p:cNvPr>
          <p:cNvPicPr>
            <a:picLocks noChangeAspect="1"/>
          </p:cNvPicPr>
          <p:nvPr/>
        </p:nvPicPr>
        <p:blipFill>
          <a:blip r:embed="rId2"/>
          <a:stretch>
            <a:fillRect/>
          </a:stretch>
        </p:blipFill>
        <p:spPr>
          <a:xfrm>
            <a:off x="2518884" y="2032866"/>
            <a:ext cx="6825112" cy="3605934"/>
          </a:xfrm>
          <a:prstGeom prst="rect">
            <a:avLst/>
          </a:prstGeom>
        </p:spPr>
      </p:pic>
    </p:spTree>
    <p:extLst>
      <p:ext uri="{BB962C8B-B14F-4D97-AF65-F5344CB8AC3E}">
        <p14:creationId xmlns:p14="http://schemas.microsoft.com/office/powerpoint/2010/main" val="3881612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04FB-1F87-4C75-8E16-8EC197D3AB15}"/>
              </a:ext>
            </a:extLst>
          </p:cNvPr>
          <p:cNvSpPr>
            <a:spLocks noGrp="1"/>
          </p:cNvSpPr>
          <p:nvPr>
            <p:ph type="title"/>
          </p:nvPr>
        </p:nvSpPr>
        <p:spPr/>
        <p:txBody>
          <a:bodyPr/>
          <a:lstStyle/>
          <a:p>
            <a:r>
              <a:rPr lang="en-US"/>
              <a:t>Sự khó khăn của việc kiểm thử thủ công</a:t>
            </a:r>
            <a:endParaRPr lang="vi-VN"/>
          </a:p>
        </p:txBody>
      </p:sp>
      <p:sp>
        <p:nvSpPr>
          <p:cNvPr id="3" name="Content Placeholder 2">
            <a:extLst>
              <a:ext uri="{FF2B5EF4-FFF2-40B4-BE49-F238E27FC236}">
                <a16:creationId xmlns:a16="http://schemas.microsoft.com/office/drawing/2014/main" id="{061A2A29-8A5A-4F05-85D5-6F8CF2C39BAE}"/>
              </a:ext>
            </a:extLst>
          </p:cNvPr>
          <p:cNvSpPr>
            <a:spLocks noGrp="1"/>
          </p:cNvSpPr>
          <p:nvPr>
            <p:ph idx="1"/>
          </p:nvPr>
        </p:nvSpPr>
        <p:spPr/>
        <p:txBody>
          <a:bodyPr/>
          <a:lstStyle/>
          <a:p>
            <a:r>
              <a:rPr lang="en-US"/>
              <a:t>Tốn nhiều chi phí (40%)</a:t>
            </a:r>
          </a:p>
          <a:p>
            <a:r>
              <a:rPr lang="en-US"/>
              <a:t>Tốn nhiều thời gian</a:t>
            </a:r>
            <a:endParaRPr lang="vi-VN"/>
          </a:p>
        </p:txBody>
      </p:sp>
    </p:spTree>
    <p:extLst>
      <p:ext uri="{BB962C8B-B14F-4D97-AF65-F5344CB8AC3E}">
        <p14:creationId xmlns:p14="http://schemas.microsoft.com/office/powerpoint/2010/main" val="1042469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6C0B-A5B3-48FE-84EE-E3D4EF37D333}"/>
              </a:ext>
            </a:extLst>
          </p:cNvPr>
          <p:cNvSpPr>
            <a:spLocks noGrp="1"/>
          </p:cNvSpPr>
          <p:nvPr>
            <p:ph type="title"/>
          </p:nvPr>
        </p:nvSpPr>
        <p:spPr/>
        <p:txBody>
          <a:bodyPr/>
          <a:lstStyle/>
          <a:p>
            <a:r>
              <a:rPr lang="vi-VN"/>
              <a:t>Thế nào là kiểm thử tự động</a:t>
            </a:r>
          </a:p>
        </p:txBody>
      </p:sp>
      <p:sp>
        <p:nvSpPr>
          <p:cNvPr id="3" name="Content Placeholder 2">
            <a:extLst>
              <a:ext uri="{FF2B5EF4-FFF2-40B4-BE49-F238E27FC236}">
                <a16:creationId xmlns:a16="http://schemas.microsoft.com/office/drawing/2014/main" id="{2B02D51F-FC64-476E-8D1C-6742EC0679A3}"/>
              </a:ext>
            </a:extLst>
          </p:cNvPr>
          <p:cNvSpPr>
            <a:spLocks noGrp="1"/>
          </p:cNvSpPr>
          <p:nvPr>
            <p:ph idx="1"/>
          </p:nvPr>
        </p:nvSpPr>
        <p:spPr/>
        <p:txBody>
          <a:bodyPr/>
          <a:lstStyle/>
          <a:p>
            <a:r>
              <a:rPr lang="vi-VN"/>
              <a:t>Là phường pháp sử dụng phần mềm hay các công cụ để xử lý tự động các bước  thực hiện testcase mà không cần sự can thiệp của con người.</a:t>
            </a:r>
          </a:p>
        </p:txBody>
      </p:sp>
      <p:pic>
        <p:nvPicPr>
          <p:cNvPr id="5" name="Picture 4">
            <a:extLst>
              <a:ext uri="{FF2B5EF4-FFF2-40B4-BE49-F238E27FC236}">
                <a16:creationId xmlns:a16="http://schemas.microsoft.com/office/drawing/2014/main" id="{084FCB86-E3CE-4137-A2C2-F54A08FB5853}"/>
              </a:ext>
            </a:extLst>
          </p:cNvPr>
          <p:cNvPicPr>
            <a:picLocks noChangeAspect="1"/>
          </p:cNvPicPr>
          <p:nvPr/>
        </p:nvPicPr>
        <p:blipFill>
          <a:blip r:embed="rId2"/>
          <a:stretch>
            <a:fillRect/>
          </a:stretch>
        </p:blipFill>
        <p:spPr>
          <a:xfrm>
            <a:off x="3676898" y="3512956"/>
            <a:ext cx="4640982" cy="2019475"/>
          </a:xfrm>
          <a:prstGeom prst="rect">
            <a:avLst/>
          </a:prstGeom>
        </p:spPr>
      </p:pic>
    </p:spTree>
    <p:extLst>
      <p:ext uri="{BB962C8B-B14F-4D97-AF65-F5344CB8AC3E}">
        <p14:creationId xmlns:p14="http://schemas.microsoft.com/office/powerpoint/2010/main" val="1083664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A18D-1AE7-41F3-B07E-36F235BDFFB9}"/>
              </a:ext>
            </a:extLst>
          </p:cNvPr>
          <p:cNvSpPr>
            <a:spLocks noGrp="1"/>
          </p:cNvSpPr>
          <p:nvPr>
            <p:ph type="title"/>
          </p:nvPr>
        </p:nvSpPr>
        <p:spPr/>
        <p:txBody>
          <a:bodyPr/>
          <a:lstStyle/>
          <a:p>
            <a:r>
              <a:rPr lang="vi-VN"/>
              <a:t>Selenium là gì ? Selenium ide là gì ?</a:t>
            </a:r>
          </a:p>
        </p:txBody>
      </p:sp>
      <p:sp>
        <p:nvSpPr>
          <p:cNvPr id="3" name="Content Placeholder 2">
            <a:extLst>
              <a:ext uri="{FF2B5EF4-FFF2-40B4-BE49-F238E27FC236}">
                <a16:creationId xmlns:a16="http://schemas.microsoft.com/office/drawing/2014/main" id="{95D119D8-D882-4F07-9D87-23CD447727FC}"/>
              </a:ext>
            </a:extLst>
          </p:cNvPr>
          <p:cNvSpPr>
            <a:spLocks noGrp="1"/>
          </p:cNvSpPr>
          <p:nvPr>
            <p:ph idx="1"/>
          </p:nvPr>
        </p:nvSpPr>
        <p:spPr/>
        <p:txBody>
          <a:bodyPr/>
          <a:lstStyle/>
          <a:p>
            <a:r>
              <a:rPr lang="vi-VN" b="0" i="0">
                <a:effectLst/>
                <a:latin typeface="system-ui"/>
              </a:rPr>
              <a:t>Selenium là một bộ công cụ kiểm thử tự động open source, dành cho các ứng dụng web, hỗ trợ hoạt động trên nhiều trình duyệt và nền tảng khác nhau như Windows, Mac, Linus… Với Selenium, bạn có thể viết các testscript bằng các ngôn ngữ lập trình khác nhau như Java, PHP, C#, Ruby hay Python hay thậm chí là Perl…</a:t>
            </a:r>
          </a:p>
          <a:p>
            <a:r>
              <a:rPr lang="vi-VN" b="0" i="0">
                <a:effectLst/>
                <a:latin typeface="system-ui"/>
              </a:rPr>
              <a:t>Selenium Integrated Development Environment (IDE), là framework đơn giản nhất và dễ học nhất trong bộ Selenium</a:t>
            </a:r>
            <a:endParaRPr lang="vi-VN"/>
          </a:p>
        </p:txBody>
      </p:sp>
    </p:spTree>
    <p:extLst>
      <p:ext uri="{BB962C8B-B14F-4D97-AF65-F5344CB8AC3E}">
        <p14:creationId xmlns:p14="http://schemas.microsoft.com/office/powerpoint/2010/main" val="26502063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227</TotalTime>
  <Words>339</Words>
  <Application>Microsoft Office PowerPoint</Application>
  <PresentationFormat>Widescreen</PresentationFormat>
  <Paragraphs>29</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Open Sans</vt:lpstr>
      <vt:lpstr>system-ui</vt:lpstr>
      <vt:lpstr>Times New Roman</vt:lpstr>
      <vt:lpstr>Tw Cen MT</vt:lpstr>
      <vt:lpstr>Circuit</vt:lpstr>
      <vt:lpstr>Kiểm thử tự Động với công cụ selenium ide</vt:lpstr>
      <vt:lpstr>SƠ LƯỢC VỀ KIỂM THỬ TỰ ĐỘNG</vt:lpstr>
      <vt:lpstr>PowerPoint Presentation</vt:lpstr>
      <vt:lpstr>Kiểm thử là gì ?</vt:lpstr>
      <vt:lpstr>Các loại kiểm thử</vt:lpstr>
      <vt:lpstr>Các mức độ kiểm thử</vt:lpstr>
      <vt:lpstr>Sự khó khăn của việc kiểm thử thủ công</vt:lpstr>
      <vt:lpstr>Thế nào là kiểm thử tự động</vt:lpstr>
      <vt:lpstr>Selenium là gì ? Selenium ide là gì ?</vt:lpstr>
      <vt:lpstr>Ứng dụng selenium ide</vt:lpstr>
      <vt:lpstr>Đối tượng test</vt:lpstr>
      <vt:lpstr>Testcase</vt:lpstr>
      <vt:lpstr>Testcase</vt:lpstr>
      <vt:lpstr>Testcase</vt:lpstr>
      <vt:lpstr>Testcase</vt:lpstr>
      <vt:lpstr>Testcase</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tự Động với công cụ selenium ide</dc:title>
  <dc:creator>LiamHems</dc:creator>
  <cp:lastModifiedBy>LiamHems</cp:lastModifiedBy>
  <cp:revision>8</cp:revision>
  <dcterms:created xsi:type="dcterms:W3CDTF">2022-12-22T23:15:04Z</dcterms:created>
  <dcterms:modified xsi:type="dcterms:W3CDTF">2022-12-23T03:02:08Z</dcterms:modified>
</cp:coreProperties>
</file>